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92" r:id="rId1"/>
  </p:sldMasterIdLst>
  <p:notesMasterIdLst>
    <p:notesMasterId r:id="rId10"/>
  </p:notesMasterIdLst>
  <p:handoutMasterIdLst>
    <p:handoutMasterId r:id="rId11"/>
  </p:handoutMasterIdLst>
  <p:sldIdLst>
    <p:sldId id="259" r:id="rId2"/>
    <p:sldId id="261" r:id="rId3"/>
    <p:sldId id="279" r:id="rId4"/>
    <p:sldId id="367" r:id="rId5"/>
    <p:sldId id="333" r:id="rId6"/>
    <p:sldId id="294" r:id="rId7"/>
    <p:sldId id="295" r:id="rId8"/>
    <p:sldId id="366" r:id="rId9"/>
  </p:sldIdLst>
  <p:sldSz cx="9144000" cy="6858000" type="screen4x3"/>
  <p:notesSz cx="7315200" cy="9601200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bg1"/>
        </a:solidFill>
        <a:latin typeface="Verdana" pitchFamily="1" charset="0"/>
        <a:ea typeface="ＭＳ Ｐゴシック" pitchFamily="1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bg1"/>
        </a:solidFill>
        <a:latin typeface="Verdana" pitchFamily="1" charset="0"/>
        <a:ea typeface="ＭＳ Ｐゴシック" pitchFamily="1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bg1"/>
        </a:solidFill>
        <a:latin typeface="Verdana" pitchFamily="1" charset="0"/>
        <a:ea typeface="ＭＳ Ｐゴシック" pitchFamily="1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bg1"/>
        </a:solidFill>
        <a:latin typeface="Verdana" pitchFamily="1" charset="0"/>
        <a:ea typeface="ＭＳ Ｐゴシック" pitchFamily="1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bg1"/>
        </a:solidFill>
        <a:latin typeface="Verdana" pitchFamily="1" charset="0"/>
        <a:ea typeface="ＭＳ Ｐゴシック" pitchFamily="1" charset="-128"/>
        <a:cs typeface="+mn-cs"/>
      </a:defRPr>
    </a:lvl5pPr>
    <a:lvl6pPr marL="2286000" algn="l" defTabSz="914400" rtl="0" eaLnBrk="1" latinLnBrk="0" hangingPunct="1">
      <a:defRPr sz="2800" kern="1200">
        <a:solidFill>
          <a:schemeClr val="bg1"/>
        </a:solidFill>
        <a:latin typeface="Verdana" pitchFamily="1" charset="0"/>
        <a:ea typeface="ＭＳ Ｐゴシック" pitchFamily="1" charset="-128"/>
        <a:cs typeface="+mn-cs"/>
      </a:defRPr>
    </a:lvl6pPr>
    <a:lvl7pPr marL="2743200" algn="l" defTabSz="914400" rtl="0" eaLnBrk="1" latinLnBrk="0" hangingPunct="1">
      <a:defRPr sz="2800" kern="1200">
        <a:solidFill>
          <a:schemeClr val="bg1"/>
        </a:solidFill>
        <a:latin typeface="Verdana" pitchFamily="1" charset="0"/>
        <a:ea typeface="ＭＳ Ｐゴシック" pitchFamily="1" charset="-128"/>
        <a:cs typeface="+mn-cs"/>
      </a:defRPr>
    </a:lvl7pPr>
    <a:lvl8pPr marL="3200400" algn="l" defTabSz="914400" rtl="0" eaLnBrk="1" latinLnBrk="0" hangingPunct="1">
      <a:defRPr sz="2800" kern="1200">
        <a:solidFill>
          <a:schemeClr val="bg1"/>
        </a:solidFill>
        <a:latin typeface="Verdana" pitchFamily="1" charset="0"/>
        <a:ea typeface="ＭＳ Ｐゴシック" pitchFamily="1" charset="-128"/>
        <a:cs typeface="+mn-cs"/>
      </a:defRPr>
    </a:lvl8pPr>
    <a:lvl9pPr marL="3657600" algn="l" defTabSz="914400" rtl="0" eaLnBrk="1" latinLnBrk="0" hangingPunct="1">
      <a:defRPr sz="2800" kern="1200">
        <a:solidFill>
          <a:schemeClr val="bg1"/>
        </a:solidFill>
        <a:latin typeface="Verdana" pitchFamily="1" charset="0"/>
        <a:ea typeface="ＭＳ Ｐゴシック" pitchFamily="1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41">
          <p15:clr>
            <a:srgbClr val="A4A3A4"/>
          </p15:clr>
        </p15:guide>
        <p15:guide id="2" orient="horz" pos="3936">
          <p15:clr>
            <a:srgbClr val="A4A3A4"/>
          </p15:clr>
        </p15:guide>
        <p15:guide id="3" orient="horz" pos="1301">
          <p15:clr>
            <a:srgbClr val="A4A3A4"/>
          </p15:clr>
        </p15:guide>
        <p15:guide id="4" pos="480">
          <p15:clr>
            <a:srgbClr val="A4A3A4"/>
          </p15:clr>
        </p15:guide>
        <p15:guide id="5" pos="528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EFE"/>
    <a:srgbClr val="A9B3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E9639D4-E3E2-4D34-9284-5A2195B3D0D7}" styleName="Stijl, lich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6" autoAdjust="0"/>
    <p:restoredTop sz="94125" autoAdjust="0"/>
  </p:normalViewPr>
  <p:slideViewPr>
    <p:cSldViewPr>
      <p:cViewPr varScale="1">
        <p:scale>
          <a:sx n="87" d="100"/>
          <a:sy n="87" d="100"/>
        </p:scale>
        <p:origin x="933" y="42"/>
      </p:cViewPr>
      <p:guideLst>
        <p:guide orient="horz" pos="841"/>
        <p:guide orient="horz" pos="3936"/>
        <p:guide orient="horz" pos="1301"/>
        <p:guide pos="480"/>
        <p:guide pos="5287"/>
      </p:guideLst>
    </p:cSldViewPr>
  </p:slideViewPr>
  <p:outlineViewPr>
    <p:cViewPr>
      <p:scale>
        <a:sx n="33" d="100"/>
        <a:sy n="33" d="100"/>
      </p:scale>
      <p:origin x="0" y="-271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-22212"/>
    </p:cViewPr>
  </p:sorterViewPr>
  <p:notesViewPr>
    <p:cSldViewPr>
      <p:cViewPr varScale="1">
        <p:scale>
          <a:sx n="93" d="100"/>
          <a:sy n="93" d="100"/>
        </p:scale>
        <p:origin x="-3592" y="-112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de-DE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5280" y="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endParaRPr lang="de-DE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14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de-DE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5280" y="912114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A20AADB6-8DEC-4522-BBFB-74217239146E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41731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de-DE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5280" y="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endParaRPr lang="de-DE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5360" y="4560570"/>
            <a:ext cx="5364480" cy="4320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14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endParaRPr lang="de-DE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5280" y="9121140"/>
            <a:ext cx="3169920" cy="48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65B471B8-1028-4362-B367-EB5C8FE18E59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114487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1" charset="0"/>
        <a:ea typeface="ＭＳ Ｐゴシック" pitchFamily="1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1" charset="0"/>
        <a:ea typeface="ＭＳ Ｐゴシック" pitchFamily="1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1" charset="0"/>
        <a:ea typeface="ＭＳ Ｐゴシック" pitchFamily="1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1" charset="0"/>
        <a:ea typeface="ＭＳ Ｐゴシック" pitchFamily="1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1" charset="0"/>
        <a:ea typeface="ＭＳ Ｐゴシック" pitchFamily="1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nl-NL"/>
              <a:t>Klik om de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32F8D-815F-4717-8844-03EDDC974D09}" type="datetime1">
              <a:rPr lang="de-DE" smtClean="0"/>
              <a:pPr/>
              <a:t>26.06.2017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D034C-722B-4F0B-AF3B-251C3208BD48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0973" y="91329"/>
            <a:ext cx="1359643" cy="1112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577945"/>
      </p:ext>
    </p:extLst>
  </p:cSld>
  <p:clrMapOvr>
    <a:masterClrMapping/>
  </p:clrMapOvr>
  <p:hf sldNum="0"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32F8D-815F-4717-8844-03EDDC974D09}" type="datetime1">
              <a:rPr lang="de-DE" smtClean="0"/>
              <a:pPr/>
              <a:t>26.06.2017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D034C-722B-4F0B-AF3B-251C3208BD48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0973" y="91329"/>
            <a:ext cx="1359643" cy="1112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680076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32F8D-815F-4717-8844-03EDDC974D09}" type="datetime1">
              <a:rPr lang="de-DE" smtClean="0"/>
              <a:pPr/>
              <a:t>26.06.2017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D034C-722B-4F0B-AF3B-251C3208BD48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0973" y="91329"/>
            <a:ext cx="1359643" cy="1112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709165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lvl="0"/>
            <a:r>
              <a:rPr lang="en-US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1222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lvl="0"/>
            <a:r>
              <a:rPr lang="en-US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857940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32F8D-815F-4717-8844-03EDDC974D09}" type="datetime1">
              <a:rPr lang="de-DE" smtClean="0"/>
              <a:pPr/>
              <a:t>26.06.2017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D034C-722B-4F0B-AF3B-251C3208BD48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0973" y="91329"/>
            <a:ext cx="1359643" cy="1112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292134"/>
      </p:ext>
    </p:extLst>
  </p:cSld>
  <p:clrMapOvr>
    <a:masterClrMapping/>
  </p:clrMapOvr>
  <p:hf sldNum="0" hdr="0" ft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32F8D-815F-4717-8844-03EDDC974D09}" type="datetime1">
              <a:rPr lang="de-DE" smtClean="0"/>
              <a:pPr/>
              <a:t>26.06.2017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D034C-722B-4F0B-AF3B-251C3208BD48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0973" y="91329"/>
            <a:ext cx="1359643" cy="1112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055324"/>
      </p:ext>
    </p:extLst>
  </p:cSld>
  <p:clrMapOvr>
    <a:masterClrMapping/>
  </p:clrMapOvr>
  <p:hf sldNum="0"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32F8D-815F-4717-8844-03EDDC974D09}" type="datetime1">
              <a:rPr lang="de-DE" smtClean="0"/>
              <a:pPr/>
              <a:t>26.06.2017</a:t>
            </a:fld>
            <a:endParaRPr lang="de-D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D034C-722B-4F0B-AF3B-251C3208BD48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0973" y="91329"/>
            <a:ext cx="1359643" cy="1112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05979"/>
      </p:ext>
    </p:extLst>
  </p:cSld>
  <p:clrMapOvr>
    <a:masterClrMapping/>
  </p:clrMapOvr>
  <p:hf sldNum="0"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32F8D-815F-4717-8844-03EDDC974D09}" type="datetime1">
              <a:rPr lang="de-DE" smtClean="0"/>
              <a:pPr/>
              <a:t>26.06.2017</a:t>
            </a:fld>
            <a:endParaRPr lang="de-DE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D034C-722B-4F0B-AF3B-251C3208BD48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10" name="Afbeelding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0973" y="91329"/>
            <a:ext cx="1359643" cy="1112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210069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32F8D-815F-4717-8844-03EDDC974D09}" type="datetime1">
              <a:rPr lang="de-DE" smtClean="0"/>
              <a:pPr/>
              <a:t>26.06.2017</a:t>
            </a:fld>
            <a:endParaRPr lang="de-DE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D034C-722B-4F0B-AF3B-251C3208BD48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0973" y="91329"/>
            <a:ext cx="1359643" cy="1112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031973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32F8D-815F-4717-8844-03EDDC974D09}" type="datetime1">
              <a:rPr lang="de-DE" smtClean="0"/>
              <a:pPr/>
              <a:t>26.06.2017</a:t>
            </a:fld>
            <a:endParaRPr lang="de-DE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D034C-722B-4F0B-AF3B-251C3208BD48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0973" y="91329"/>
            <a:ext cx="1359643" cy="1112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398135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32F8D-815F-4717-8844-03EDDC974D09}" type="datetime1">
              <a:rPr lang="de-DE" smtClean="0"/>
              <a:pPr/>
              <a:t>26.06.2017</a:t>
            </a:fld>
            <a:endParaRPr lang="de-D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D034C-722B-4F0B-AF3B-251C3208BD48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0973" y="91329"/>
            <a:ext cx="1359643" cy="1112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987630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Klik op het pictogram als u een afbeelding wilt toevoegen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32F8D-815F-4717-8844-03EDDC974D09}" type="datetime1">
              <a:rPr lang="de-DE" smtClean="0"/>
              <a:pPr/>
              <a:t>26.06.2017</a:t>
            </a:fld>
            <a:endParaRPr lang="de-D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D034C-722B-4F0B-AF3B-251C3208BD48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0973" y="91329"/>
            <a:ext cx="1359643" cy="1112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530233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432F8D-815F-4717-8844-03EDDC974D09}" type="datetime1">
              <a:rPr lang="de-DE" smtClean="0"/>
              <a:pPr/>
              <a:t>26.06.2017</a:t>
            </a:fld>
            <a:endParaRPr lang="de-DE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D034C-722B-4F0B-AF3B-251C3208BD48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0973" y="91329"/>
            <a:ext cx="1359643" cy="1112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571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678" r:id="rId12"/>
    <p:sldLayoutId id="2147483679" r:id="rId13"/>
  </p:sldLayoutIdLst>
  <p:hf sldNum="0" hdr="0" ft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k.wessing@in2tech.nl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C# - Basis</a:t>
            </a:r>
            <a:endParaRPr lang="en-US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Karijn Wessing</a:t>
            </a:r>
          </a:p>
          <a:p>
            <a:r>
              <a:rPr lang="en-US" dirty="0">
                <a:hlinkClick r:id="rId2"/>
              </a:rPr>
              <a:t>k.wessing@in2tech.nl</a:t>
            </a:r>
            <a:endParaRPr lang="en-US" dirty="0"/>
          </a:p>
          <a:p>
            <a:r>
              <a:rPr lang="en-US"/>
              <a:t>www.in2tech.nl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Karijn Wessing, Who is this guy anyway?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762000" y="2057400"/>
            <a:ext cx="3810000" cy="418782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nl-NL" sz="1600" dirty="0"/>
              <a:t>Echtgenoot</a:t>
            </a:r>
            <a:r>
              <a:rPr lang="en-US" sz="1600" dirty="0"/>
              <a:t> en </a:t>
            </a:r>
            <a:r>
              <a:rPr lang="en-US" sz="1600" dirty="0" err="1"/>
              <a:t>vader</a:t>
            </a:r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pPr>
              <a:buNone/>
            </a:pPr>
            <a:endParaRPr lang="en-US" sz="1600" dirty="0"/>
          </a:p>
          <a:p>
            <a:pPr>
              <a:buNone/>
            </a:pPr>
            <a:br>
              <a:rPr lang="en-US" sz="1600" dirty="0"/>
            </a:br>
            <a:endParaRPr lang="en-US" sz="1600" dirty="0"/>
          </a:p>
        </p:txBody>
      </p:sp>
      <p:sp>
        <p:nvSpPr>
          <p:cNvPr id="9" name="Tijdelijke aanduiding voor inhoud 8"/>
          <p:cNvSpPr>
            <a:spLocks noGrp="1"/>
          </p:cNvSpPr>
          <p:nvPr>
            <p:ph sz="half" idx="2"/>
          </p:nvPr>
        </p:nvSpPr>
        <p:spPr>
          <a:xfrm>
            <a:off x="3338535" y="2114228"/>
            <a:ext cx="4495800" cy="414160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sz="1600" dirty="0"/>
              <a:t>ZZP-</a:t>
            </a:r>
            <a:r>
              <a:rPr lang="en-US" sz="1600" dirty="0" err="1"/>
              <a:t>er</a:t>
            </a:r>
            <a:r>
              <a:rPr lang="en-US" sz="1600" dirty="0"/>
              <a:t>, software developer, architect, trainer</a:t>
            </a:r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pPr>
              <a:buNone/>
            </a:pPr>
            <a:endParaRPr lang="en-US" sz="1600" dirty="0"/>
          </a:p>
          <a:p>
            <a:pPr>
              <a:buNone/>
            </a:pPr>
            <a:endParaRPr lang="en-US" sz="1600" dirty="0"/>
          </a:p>
          <a:p>
            <a:pPr>
              <a:buNone/>
            </a:pPr>
            <a:endParaRPr lang="en-US" sz="1600" dirty="0"/>
          </a:p>
          <a:p>
            <a:pPr>
              <a:buNone/>
            </a:pPr>
            <a:endParaRPr lang="en-US" sz="1600" dirty="0"/>
          </a:p>
          <a:p>
            <a:pPr>
              <a:buNone/>
            </a:pPr>
            <a:endParaRPr lang="en-US" sz="1600" dirty="0"/>
          </a:p>
          <a:p>
            <a:pPr>
              <a:buNone/>
            </a:pPr>
            <a:endParaRPr lang="en-US" sz="1600" dirty="0"/>
          </a:p>
          <a:p>
            <a:pPr>
              <a:buNone/>
            </a:pPr>
            <a:r>
              <a:rPr lang="en-US" sz="1600" dirty="0"/>
              <a:t>Interested in strange technical stuff</a:t>
            </a:r>
          </a:p>
          <a:p>
            <a:pPr>
              <a:buNone/>
            </a:pPr>
            <a:endParaRPr lang="en-US" sz="1600" dirty="0"/>
          </a:p>
          <a:p>
            <a:pPr>
              <a:buNone/>
            </a:pPr>
            <a:endParaRPr lang="en-US" sz="1600" dirty="0"/>
          </a:p>
          <a:p>
            <a:pPr>
              <a:buNone/>
            </a:pPr>
            <a:endParaRPr lang="en-US" sz="1600" dirty="0"/>
          </a:p>
          <a:p>
            <a:pPr>
              <a:buNone/>
            </a:pPr>
            <a:r>
              <a:rPr lang="en-US" sz="1600" dirty="0"/>
              <a:t>            3D printer enthusiast</a:t>
            </a:r>
          </a:p>
        </p:txBody>
      </p:sp>
      <p:pic>
        <p:nvPicPr>
          <p:cNvPr id="47108" name="Picture 4" descr="C:\Users\karijnwessing\Dropbox\Photos\P10904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602" y="2356229"/>
            <a:ext cx="2742958" cy="1828800"/>
          </a:xfrm>
          <a:prstGeom prst="rect">
            <a:avLst/>
          </a:prstGeom>
          <a:noFill/>
        </p:spPr>
      </p:pic>
      <p:pic>
        <p:nvPicPr>
          <p:cNvPr id="47110" name="Picture 6" descr="\\mics-hd2\Public\My Images\2002\Dscn1404 -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2356229"/>
            <a:ext cx="1600200" cy="1194816"/>
          </a:xfrm>
          <a:prstGeom prst="rect">
            <a:avLst/>
          </a:prstGeom>
          <a:noFill/>
        </p:spPr>
      </p:pic>
      <p:pic>
        <p:nvPicPr>
          <p:cNvPr id="47109" name="Picture 5" descr="C:\Users\karijnwessing\Dropbox\Photos\P109046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6950" y="2686858"/>
            <a:ext cx="2758250" cy="1838995"/>
          </a:xfrm>
          <a:prstGeom prst="rect">
            <a:avLst/>
          </a:prstGeom>
          <a:noFill/>
        </p:spPr>
      </p:pic>
      <p:pic>
        <p:nvPicPr>
          <p:cNvPr id="47111" name="Picture 7" descr="\\mics-hd2\Public\My Images\2011-3D Printer\P108005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76081" y="5052697"/>
            <a:ext cx="2133600" cy="1600200"/>
          </a:xfrm>
          <a:prstGeom prst="rect">
            <a:avLst/>
          </a:prstGeom>
          <a:noFill/>
        </p:spPr>
      </p:pic>
      <p:pic>
        <p:nvPicPr>
          <p:cNvPr id="47112" name="Picture 8" descr="C:\Users\karijnwessing\Dropbox\Photos\P109041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6372" y="4167486"/>
            <a:ext cx="1584326" cy="10563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Vragen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6721" y="2461150"/>
            <a:ext cx="292608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0875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0ABCDA-E698-402E-A8CA-77E52AC9A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Huishoudelijk</a:t>
            </a:r>
            <a:endParaRPr lang="en-US" dirty="0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364F148-A346-4A28-83F4-361A9001FD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32F8D-815F-4717-8844-03EDDC974D09}" type="datetime1">
              <a:rPr lang="de-DE" smtClean="0"/>
              <a:pPr/>
              <a:t>26.06.2017</a:t>
            </a:fld>
            <a:endParaRPr lang="de-DE"/>
          </a:p>
        </p:txBody>
      </p:sp>
      <p:pic>
        <p:nvPicPr>
          <p:cNvPr id="1026" name="Picture 2" descr="Image result for wc">
            <a:extLst>
              <a:ext uri="{FF2B5EF4-FFF2-40B4-BE49-F238E27FC236}">
                <a16:creationId xmlns:a16="http://schemas.microsoft.com/office/drawing/2014/main" id="{6397CF65-7E32-4DA3-A0B7-0310F0024C6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895600"/>
            <a:ext cx="350520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lunch">
            <a:extLst>
              <a:ext uri="{FF2B5EF4-FFF2-40B4-BE49-F238E27FC236}">
                <a16:creationId xmlns:a16="http://schemas.microsoft.com/office/drawing/2014/main" id="{9C67DDF5-5091-4261-8CC8-0264F066CD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5802" y="4038600"/>
            <a:ext cx="2536248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koffie en thee">
            <a:extLst>
              <a:ext uri="{FF2B5EF4-FFF2-40B4-BE49-F238E27FC236}">
                <a16:creationId xmlns:a16="http://schemas.microsoft.com/office/drawing/2014/main" id="{C49D616B-8647-41FE-BE9A-980E6879C4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724025"/>
            <a:ext cx="2848535" cy="2343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04947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Programmeren moeilijk?</a:t>
            </a:r>
          </a:p>
        </p:txBody>
      </p:sp>
      <p:sp>
        <p:nvSpPr>
          <p:cNvPr id="7" name="Tijdelijke aanduiding voor inhoud 6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nl-NL" dirty="0"/>
              <a:t>Programmeren bestaat uit een paar basisprincipes:</a:t>
            </a:r>
          </a:p>
          <a:p>
            <a:r>
              <a:rPr lang="nl-NL" dirty="0"/>
              <a:t>Variabelen, het opslaan van resultaten van berekeningen voor later gebruik;</a:t>
            </a:r>
          </a:p>
          <a:p>
            <a:r>
              <a:rPr lang="nl-NL" dirty="0"/>
              <a:t>Sequentie, het onder een bepaalde naam, stap voor stap uitvoeren van verschillende deeltaken;</a:t>
            </a:r>
          </a:p>
          <a:p>
            <a:r>
              <a:rPr lang="nl-NL" dirty="0"/>
              <a:t>Selectie, afhankelijk van vooraf verkregen uitkomsten, taken wel of niet uitvoeren;</a:t>
            </a:r>
          </a:p>
          <a:p>
            <a:r>
              <a:rPr lang="nl-NL" dirty="0"/>
              <a:t>Iteratie, taken een vooraf gedefinieerd aantal maal uitvoeren of taken uitvoeren zolang/totdat er aan een bepaalde voorwaarde voldaan is.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Later komen daar nog bij:</a:t>
            </a:r>
          </a:p>
          <a:p>
            <a:r>
              <a:rPr lang="nl-NL" dirty="0"/>
              <a:t>Reageren op spontane gebeurtenissen (events en </a:t>
            </a:r>
            <a:r>
              <a:rPr lang="en-US" dirty="0"/>
              <a:t>interrupts</a:t>
            </a:r>
            <a:r>
              <a:rPr lang="nl-NL" dirty="0"/>
              <a:t>)</a:t>
            </a:r>
          </a:p>
          <a:p>
            <a:r>
              <a:rPr lang="nl-NL" dirty="0"/>
              <a:t>Object oriëntatie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32F8D-815F-4717-8844-03EDDC974D09}" type="datetime1">
              <a:rPr lang="de-DE" smtClean="0"/>
              <a:pPr/>
              <a:t>26.06.2017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27567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Commentaar</a:t>
            </a:r>
          </a:p>
        </p:txBody>
      </p:sp>
      <p:sp>
        <p:nvSpPr>
          <p:cNvPr id="7" name="Tijdelijke aanduiding voor inhoud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dirty="0"/>
              <a:t>Gebruik commentaar om voor onduidelijke situaties, niet omdat het verplicht is!</a:t>
            </a:r>
          </a:p>
          <a:p>
            <a:pPr lvl="1"/>
            <a:r>
              <a:rPr lang="nl-NL" dirty="0"/>
              <a:t>// </a:t>
            </a:r>
            <a:r>
              <a:rPr lang="nl-NL" dirty="0">
                <a:sym typeface="Wingdings" panose="05000000000000000000" pitchFamily="2" charset="2"/>
              </a:rPr>
              <a:t> </a:t>
            </a:r>
            <a:r>
              <a:rPr lang="nl-NL" dirty="0"/>
              <a:t>dit is commentaar tot het einde van de regel</a:t>
            </a:r>
          </a:p>
          <a:p>
            <a:pPr lvl="1"/>
            <a:r>
              <a:rPr lang="nl-NL" dirty="0"/>
              <a:t>/* </a:t>
            </a:r>
            <a:r>
              <a:rPr lang="nl-NL" dirty="0">
                <a:sym typeface="Wingdings" panose="05000000000000000000" pitchFamily="2" charset="2"/>
              </a:rPr>
              <a:t> </a:t>
            </a:r>
            <a:r>
              <a:rPr lang="nl-NL" dirty="0"/>
              <a:t>dit </a:t>
            </a:r>
            <a:r>
              <a:rPr lang="nl-NL"/>
              <a:t>is commentaar, …</a:t>
            </a:r>
            <a:br>
              <a:rPr lang="nl-NL"/>
            </a:br>
            <a:r>
              <a:rPr lang="nl-NL"/>
              <a:t>          … </a:t>
            </a:r>
            <a:r>
              <a:rPr lang="nl-NL" dirty="0"/>
              <a:t>tot hier </a:t>
            </a:r>
            <a:r>
              <a:rPr lang="nl-NL" dirty="0">
                <a:sym typeface="Wingdings" panose="05000000000000000000" pitchFamily="2" charset="2"/>
              </a:rPr>
              <a:t> </a:t>
            </a:r>
            <a:r>
              <a:rPr lang="nl-NL" dirty="0"/>
              <a:t>*/</a:t>
            </a:r>
          </a:p>
        </p:txBody>
      </p:sp>
    </p:spTree>
    <p:extLst>
      <p:ext uri="{BB962C8B-B14F-4D97-AF65-F5344CB8AC3E}">
        <p14:creationId xmlns:p14="http://schemas.microsoft.com/office/powerpoint/2010/main" val="1651232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Variabelen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533400" y="1981200"/>
            <a:ext cx="4572000" cy="3878789"/>
          </a:xfrm>
        </p:spPr>
        <p:txBody>
          <a:bodyPr>
            <a:noAutofit/>
          </a:bodyPr>
          <a:lstStyle/>
          <a:p>
            <a:r>
              <a:rPr lang="nl-NL" sz="2000" dirty="0"/>
              <a:t>Opslaan van gegevens en berekeningen voor later gebruik</a:t>
            </a:r>
          </a:p>
          <a:p>
            <a:r>
              <a:rPr lang="nl-NL" sz="2000" dirty="0"/>
              <a:t>Verschillende types</a:t>
            </a:r>
          </a:p>
          <a:p>
            <a:pPr lvl="1"/>
            <a:r>
              <a:rPr lang="nl-NL" sz="1700" dirty="0" err="1"/>
              <a:t>Signed</a:t>
            </a:r>
            <a:r>
              <a:rPr lang="nl-NL" sz="1700" dirty="0"/>
              <a:t> </a:t>
            </a:r>
          </a:p>
          <a:p>
            <a:pPr lvl="2"/>
            <a:r>
              <a:rPr lang="nl-NL" sz="1400" dirty="0" err="1"/>
              <a:t>char</a:t>
            </a:r>
            <a:endParaRPr lang="nl-NL" sz="1400" dirty="0"/>
          </a:p>
          <a:p>
            <a:pPr lvl="2"/>
            <a:r>
              <a:rPr lang="nl-NL" sz="1400" dirty="0"/>
              <a:t>int</a:t>
            </a:r>
          </a:p>
          <a:p>
            <a:pPr lvl="2"/>
            <a:r>
              <a:rPr lang="nl-NL" sz="1400" dirty="0"/>
              <a:t>long</a:t>
            </a:r>
          </a:p>
          <a:p>
            <a:pPr lvl="2"/>
            <a:r>
              <a:rPr lang="nl-NL" sz="1400" dirty="0" err="1"/>
              <a:t>float</a:t>
            </a:r>
            <a:r>
              <a:rPr lang="nl-NL" sz="1400" dirty="0"/>
              <a:t>/double</a:t>
            </a:r>
          </a:p>
          <a:p>
            <a:pPr lvl="1"/>
            <a:r>
              <a:rPr lang="nl-NL" sz="1700" dirty="0" err="1"/>
              <a:t>Unsigned</a:t>
            </a:r>
            <a:r>
              <a:rPr lang="nl-NL" sz="1700" dirty="0"/>
              <a:t> …</a:t>
            </a:r>
          </a:p>
          <a:p>
            <a:pPr lvl="2"/>
            <a:r>
              <a:rPr lang="nl-NL" dirty="0"/>
              <a:t>Byte (</a:t>
            </a:r>
            <a:r>
              <a:rPr lang="nl-NL" dirty="0" err="1"/>
              <a:t>unsigned</a:t>
            </a:r>
            <a:r>
              <a:rPr lang="nl-NL" dirty="0"/>
              <a:t> </a:t>
            </a:r>
            <a:r>
              <a:rPr lang="nl-NL" dirty="0" err="1"/>
              <a:t>char</a:t>
            </a:r>
            <a:r>
              <a:rPr lang="nl-NL" dirty="0"/>
              <a:t>)</a:t>
            </a:r>
          </a:p>
          <a:p>
            <a:pPr lvl="2"/>
            <a:r>
              <a:rPr lang="nl-NL" dirty="0"/>
              <a:t>Word (</a:t>
            </a:r>
            <a:r>
              <a:rPr lang="nl-NL" dirty="0" err="1"/>
              <a:t>unsigned</a:t>
            </a:r>
            <a:r>
              <a:rPr lang="nl-NL" dirty="0"/>
              <a:t> int)</a:t>
            </a:r>
          </a:p>
          <a:p>
            <a:pPr lvl="2"/>
            <a:r>
              <a:rPr lang="nl-NL" dirty="0" err="1"/>
              <a:t>Unsigned</a:t>
            </a:r>
            <a:r>
              <a:rPr lang="nl-NL" dirty="0"/>
              <a:t> long</a:t>
            </a:r>
          </a:p>
          <a:p>
            <a:pPr lvl="1"/>
            <a:r>
              <a:rPr lang="nl-NL" dirty="0"/>
              <a:t>Complexe types</a:t>
            </a:r>
          </a:p>
          <a:p>
            <a:pPr lvl="2"/>
            <a:r>
              <a:rPr lang="nl-NL" dirty="0"/>
              <a:t>String</a:t>
            </a:r>
          </a:p>
          <a:p>
            <a:pPr lvl="2"/>
            <a:r>
              <a:rPr lang="nl-NL" dirty="0"/>
              <a:t>…</a:t>
            </a:r>
          </a:p>
        </p:txBody>
      </p:sp>
      <p:sp>
        <p:nvSpPr>
          <p:cNvPr id="5" name="Tekstvak 4"/>
          <p:cNvSpPr txBox="1"/>
          <p:nvPr/>
        </p:nvSpPr>
        <p:spPr>
          <a:xfrm>
            <a:off x="3733800" y="2590800"/>
            <a:ext cx="5051383" cy="2554545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byte b = 123; // 0 – 255</a:t>
            </a:r>
          </a:p>
          <a:p>
            <a:r>
              <a:rPr lang="en-GB" sz="1600" dirty="0" err="1">
                <a:solidFill>
                  <a:schemeClr val="tx1"/>
                </a:solidFill>
              </a:rPr>
              <a:t>int</a:t>
            </a:r>
            <a:r>
              <a:rPr lang="en-GB" sz="1600" dirty="0">
                <a:solidFill>
                  <a:schemeClr val="tx1"/>
                </a:solidFill>
              </a:rPr>
              <a:t> i = 456;    // - 32000 -- 32000</a:t>
            </a:r>
          </a:p>
          <a:p>
            <a:r>
              <a:rPr lang="en-GB" sz="1600" dirty="0">
                <a:solidFill>
                  <a:schemeClr val="tx1"/>
                </a:solidFill>
              </a:rPr>
              <a:t>long l = 789;  // hele </a:t>
            </a:r>
            <a:r>
              <a:rPr lang="en-GB" sz="1600" dirty="0" err="1">
                <a:solidFill>
                  <a:schemeClr val="tx1"/>
                </a:solidFill>
              </a:rPr>
              <a:t>grote</a:t>
            </a:r>
            <a:r>
              <a:rPr lang="en-GB" sz="1600" dirty="0">
                <a:solidFill>
                  <a:schemeClr val="tx1"/>
                </a:solidFill>
              </a:rPr>
              <a:t> </a:t>
            </a:r>
            <a:r>
              <a:rPr lang="en-GB" sz="1600" dirty="0" err="1">
                <a:solidFill>
                  <a:schemeClr val="tx1"/>
                </a:solidFill>
              </a:rPr>
              <a:t>gehele</a:t>
            </a:r>
            <a:r>
              <a:rPr lang="en-GB" sz="1600" dirty="0">
                <a:solidFill>
                  <a:schemeClr val="tx1"/>
                </a:solidFill>
              </a:rPr>
              <a:t> </a:t>
            </a:r>
            <a:r>
              <a:rPr lang="en-GB" sz="1600" dirty="0" err="1">
                <a:solidFill>
                  <a:schemeClr val="tx1"/>
                </a:solidFill>
              </a:rPr>
              <a:t>getallen</a:t>
            </a:r>
            <a:endParaRPr lang="en-GB" sz="1600" dirty="0">
              <a:solidFill>
                <a:schemeClr val="tx1"/>
              </a:solidFill>
            </a:endParaRPr>
          </a:p>
          <a:p>
            <a:endParaRPr lang="en-GB" sz="1600" dirty="0">
              <a:solidFill>
                <a:schemeClr val="tx1"/>
              </a:solidFill>
            </a:endParaRPr>
          </a:p>
          <a:p>
            <a:r>
              <a:rPr lang="en-GB" sz="1600" dirty="0">
                <a:solidFill>
                  <a:schemeClr val="tx1"/>
                </a:solidFill>
              </a:rPr>
              <a:t>float f = 123.56;</a:t>
            </a:r>
          </a:p>
          <a:p>
            <a:r>
              <a:rPr lang="en-GB" sz="1600" dirty="0">
                <a:solidFill>
                  <a:schemeClr val="tx1"/>
                </a:solidFill>
              </a:rPr>
              <a:t>double d = 567.89; // hele </a:t>
            </a:r>
            <a:r>
              <a:rPr lang="en-GB" sz="1600" dirty="0" err="1">
                <a:solidFill>
                  <a:schemeClr val="tx1"/>
                </a:solidFill>
              </a:rPr>
              <a:t>grote</a:t>
            </a:r>
            <a:r>
              <a:rPr lang="en-GB" sz="1600" dirty="0">
                <a:solidFill>
                  <a:schemeClr val="tx1"/>
                </a:solidFill>
              </a:rPr>
              <a:t> </a:t>
            </a:r>
            <a:r>
              <a:rPr lang="en-GB" sz="1600" dirty="0" err="1">
                <a:solidFill>
                  <a:schemeClr val="tx1"/>
                </a:solidFill>
              </a:rPr>
              <a:t>reële</a:t>
            </a:r>
            <a:r>
              <a:rPr lang="en-GB" sz="1600" dirty="0">
                <a:solidFill>
                  <a:schemeClr val="tx1"/>
                </a:solidFill>
              </a:rPr>
              <a:t> </a:t>
            </a:r>
            <a:r>
              <a:rPr lang="en-GB" sz="1600" dirty="0" err="1">
                <a:solidFill>
                  <a:schemeClr val="tx1"/>
                </a:solidFill>
              </a:rPr>
              <a:t>getallen</a:t>
            </a:r>
            <a:endParaRPr lang="en-GB" sz="1600" dirty="0">
              <a:solidFill>
                <a:schemeClr val="tx1"/>
              </a:solidFill>
            </a:endParaRPr>
          </a:p>
          <a:p>
            <a:endParaRPr lang="en-GB" sz="1600" dirty="0">
              <a:solidFill>
                <a:schemeClr val="tx1"/>
              </a:solidFill>
            </a:endParaRPr>
          </a:p>
          <a:p>
            <a:r>
              <a:rPr lang="en-GB" sz="1600" dirty="0">
                <a:solidFill>
                  <a:schemeClr val="tx1"/>
                </a:solidFill>
              </a:rPr>
              <a:t>string s = “Hallo </a:t>
            </a:r>
            <a:r>
              <a:rPr lang="en-GB" sz="1600" dirty="0" err="1">
                <a:solidFill>
                  <a:schemeClr val="tx1"/>
                </a:solidFill>
              </a:rPr>
              <a:t>Wereld</a:t>
            </a:r>
            <a:r>
              <a:rPr lang="en-GB" sz="1600" dirty="0">
                <a:solidFill>
                  <a:schemeClr val="tx1"/>
                </a:solidFill>
              </a:rPr>
              <a:t>!”;</a:t>
            </a:r>
          </a:p>
          <a:p>
            <a:endParaRPr lang="en-GB" sz="1600" dirty="0">
              <a:solidFill>
                <a:schemeClr val="tx1"/>
              </a:solidFill>
            </a:endParaRPr>
          </a:p>
          <a:p>
            <a:r>
              <a:rPr lang="en-GB" sz="1600" dirty="0" err="1">
                <a:solidFill>
                  <a:schemeClr val="tx1"/>
                </a:solidFill>
              </a:rPr>
              <a:t>int</a:t>
            </a:r>
            <a:r>
              <a:rPr lang="en-GB" sz="1600" dirty="0">
                <a:solidFill>
                  <a:schemeClr val="tx1"/>
                </a:solidFill>
              </a:rPr>
              <a:t> </a:t>
            </a:r>
            <a:r>
              <a:rPr lang="en-GB" sz="1600" dirty="0" err="1">
                <a:solidFill>
                  <a:schemeClr val="tx1"/>
                </a:solidFill>
              </a:rPr>
              <a:t>waarde</a:t>
            </a:r>
            <a:r>
              <a:rPr lang="en-GB" sz="1600" dirty="0">
                <a:solidFill>
                  <a:schemeClr val="tx1"/>
                </a:solidFill>
              </a:rPr>
              <a:t> = 3 * 4;</a:t>
            </a:r>
          </a:p>
        </p:txBody>
      </p:sp>
    </p:spTree>
    <p:extLst>
      <p:ext uri="{BB962C8B-B14F-4D97-AF65-F5344CB8AC3E}">
        <p14:creationId xmlns:p14="http://schemas.microsoft.com/office/powerpoint/2010/main" val="2482731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Sequentie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533400" y="1981200"/>
            <a:ext cx="4572000" cy="3878789"/>
          </a:xfrm>
        </p:spPr>
        <p:txBody>
          <a:bodyPr>
            <a:noAutofit/>
          </a:bodyPr>
          <a:lstStyle/>
          <a:p>
            <a:r>
              <a:rPr lang="nl-NL" sz="2000" dirty="0"/>
              <a:t>De opdrachten in de opgegeven volgorde uitvoeren</a:t>
            </a:r>
          </a:p>
          <a:p>
            <a:pPr lvl="1"/>
            <a:r>
              <a:rPr lang="nl-NL" dirty="0"/>
              <a:t>Eerst stap 1</a:t>
            </a:r>
          </a:p>
          <a:p>
            <a:pPr lvl="1"/>
            <a:r>
              <a:rPr lang="nl-NL" dirty="0"/>
              <a:t>Dan stap 2</a:t>
            </a:r>
          </a:p>
          <a:p>
            <a:pPr lvl="1"/>
            <a:r>
              <a:rPr lang="nl-NL" dirty="0"/>
              <a:t>Daarna stap 3</a:t>
            </a:r>
          </a:p>
          <a:p>
            <a:pPr lvl="1"/>
            <a:r>
              <a:rPr lang="nl-NL" dirty="0" err="1"/>
              <a:t>Enz</a:t>
            </a:r>
            <a:r>
              <a:rPr lang="nl-NL" dirty="0"/>
              <a:t> …</a:t>
            </a:r>
          </a:p>
          <a:p>
            <a:r>
              <a:rPr lang="en-US" sz="2000" dirty="0" err="1"/>
              <a:t>Groepen</a:t>
            </a:r>
            <a:r>
              <a:rPr lang="en-US" sz="2000" dirty="0"/>
              <a:t> </a:t>
            </a:r>
            <a:r>
              <a:rPr lang="en-US" sz="2000" dirty="0" err="1"/>
              <a:t>opdrachten</a:t>
            </a:r>
            <a:r>
              <a:rPr lang="en-US" sz="2000" dirty="0"/>
              <a:t> </a:t>
            </a:r>
            <a:r>
              <a:rPr lang="en-US" sz="2000" dirty="0" err="1"/>
              <a:t>een</a:t>
            </a:r>
            <a:r>
              <a:rPr lang="en-US" sz="2000" dirty="0"/>
              <a:t> </a:t>
            </a:r>
            <a:r>
              <a:rPr lang="en-US" sz="2000" dirty="0" err="1"/>
              <a:t>naam</a:t>
            </a:r>
            <a:r>
              <a:rPr lang="en-US" sz="2000" dirty="0"/>
              <a:t> </a:t>
            </a:r>
            <a:r>
              <a:rPr lang="en-US" sz="2000" dirty="0" err="1"/>
              <a:t>geven</a:t>
            </a:r>
            <a:endParaRPr lang="en-US" sz="2000" dirty="0"/>
          </a:p>
          <a:p>
            <a:pPr lvl="1"/>
            <a:r>
              <a:rPr lang="en-US" sz="1700" dirty="0" err="1"/>
              <a:t>Gemakkelijk</a:t>
            </a:r>
            <a:r>
              <a:rPr lang="en-US" sz="1700" dirty="0"/>
              <a:t> </a:t>
            </a:r>
            <a:r>
              <a:rPr lang="en-US" sz="1700" dirty="0" err="1"/>
              <a:t>meerdere</a:t>
            </a:r>
            <a:r>
              <a:rPr lang="en-US" sz="1700" dirty="0"/>
              <a:t> </a:t>
            </a:r>
            <a:r>
              <a:rPr lang="en-US" sz="1700" dirty="0" err="1"/>
              <a:t>keren</a:t>
            </a:r>
            <a:r>
              <a:rPr lang="en-US" sz="1700" dirty="0"/>
              <a:t> </a:t>
            </a:r>
            <a:r>
              <a:rPr lang="en-US" sz="1700" dirty="0" err="1"/>
              <a:t>aanroepen</a:t>
            </a:r>
            <a:endParaRPr lang="en-US" sz="1700" dirty="0"/>
          </a:p>
          <a:p>
            <a:pPr lvl="1"/>
            <a:r>
              <a:rPr lang="en-US" sz="1700" dirty="0" err="1"/>
              <a:t>Vanuit</a:t>
            </a:r>
            <a:r>
              <a:rPr lang="en-US" sz="1700" dirty="0"/>
              <a:t> </a:t>
            </a:r>
            <a:r>
              <a:rPr lang="en-US" sz="1700" dirty="0" err="1"/>
              <a:t>meerdere</a:t>
            </a:r>
            <a:r>
              <a:rPr lang="en-US" sz="1700" dirty="0"/>
              <a:t> </a:t>
            </a:r>
            <a:r>
              <a:rPr lang="en-US" sz="1700" dirty="0" err="1"/>
              <a:t>plaatsen</a:t>
            </a:r>
            <a:r>
              <a:rPr lang="en-US" sz="1700" dirty="0"/>
              <a:t> </a:t>
            </a:r>
            <a:r>
              <a:rPr lang="en-US" sz="1700" dirty="0" err="1"/>
              <a:t>te</a:t>
            </a:r>
            <a:r>
              <a:rPr lang="en-US" sz="1700" dirty="0"/>
              <a:t> </a:t>
            </a:r>
            <a:r>
              <a:rPr lang="en-US" sz="1700" dirty="0" err="1"/>
              <a:t>gebruiken</a:t>
            </a:r>
            <a:endParaRPr lang="en-US" sz="1700" dirty="0"/>
          </a:p>
          <a:p>
            <a:pPr lvl="1"/>
            <a:r>
              <a:rPr lang="en-US" sz="1700" dirty="0" err="1"/>
              <a:t>Opleveren</a:t>
            </a:r>
            <a:r>
              <a:rPr lang="en-US" sz="1700" dirty="0"/>
              <a:t> van </a:t>
            </a:r>
            <a:r>
              <a:rPr lang="en-US" sz="1700" dirty="0" err="1"/>
              <a:t>resultaten</a:t>
            </a:r>
            <a:endParaRPr lang="nl-NL" sz="1700" dirty="0"/>
          </a:p>
        </p:txBody>
      </p:sp>
      <p:sp>
        <p:nvSpPr>
          <p:cNvPr id="5" name="Tekstvak 4"/>
          <p:cNvSpPr txBox="1"/>
          <p:nvPr/>
        </p:nvSpPr>
        <p:spPr>
          <a:xfrm>
            <a:off x="5562600" y="2590800"/>
            <a:ext cx="2717411" cy="2554545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GB" sz="1600" dirty="0">
                <a:solidFill>
                  <a:schemeClr val="tx1"/>
                </a:solidFill>
              </a:rPr>
              <a:t>void setup() {</a:t>
            </a:r>
          </a:p>
          <a:p>
            <a:r>
              <a:rPr lang="en-GB" sz="1600" dirty="0">
                <a:solidFill>
                  <a:schemeClr val="tx1"/>
                </a:solidFill>
              </a:rPr>
              <a:t>  </a:t>
            </a:r>
            <a:r>
              <a:rPr lang="en-GB" sz="1600" dirty="0" err="1">
                <a:solidFill>
                  <a:schemeClr val="tx1"/>
                </a:solidFill>
              </a:rPr>
              <a:t>pinMode</a:t>
            </a:r>
            <a:r>
              <a:rPr lang="en-GB" sz="1600" dirty="0">
                <a:solidFill>
                  <a:schemeClr val="tx1"/>
                </a:solidFill>
              </a:rPr>
              <a:t>(13, OUTPUT);</a:t>
            </a:r>
          </a:p>
          <a:p>
            <a:r>
              <a:rPr lang="en-GB" sz="1600" dirty="0">
                <a:solidFill>
                  <a:schemeClr val="tx1"/>
                </a:solidFill>
              </a:rPr>
              <a:t>}</a:t>
            </a:r>
          </a:p>
          <a:p>
            <a:endParaRPr lang="en-GB" sz="1600" dirty="0">
              <a:solidFill>
                <a:schemeClr val="tx1"/>
              </a:solidFill>
            </a:endParaRPr>
          </a:p>
          <a:p>
            <a:r>
              <a:rPr lang="en-GB" sz="1600" dirty="0">
                <a:solidFill>
                  <a:schemeClr val="tx1"/>
                </a:solidFill>
              </a:rPr>
              <a:t>void loop() {</a:t>
            </a:r>
          </a:p>
          <a:p>
            <a:r>
              <a:rPr lang="en-GB" sz="1600" dirty="0">
                <a:solidFill>
                  <a:schemeClr val="tx1"/>
                </a:solidFill>
              </a:rPr>
              <a:t>  </a:t>
            </a:r>
            <a:r>
              <a:rPr lang="en-GB" sz="1600" dirty="0" err="1">
                <a:solidFill>
                  <a:schemeClr val="tx1"/>
                </a:solidFill>
              </a:rPr>
              <a:t>digitalWrite</a:t>
            </a:r>
            <a:r>
              <a:rPr lang="en-GB" sz="1600" dirty="0">
                <a:solidFill>
                  <a:schemeClr val="tx1"/>
                </a:solidFill>
              </a:rPr>
              <a:t>(13, HIGH);</a:t>
            </a:r>
          </a:p>
          <a:p>
            <a:r>
              <a:rPr lang="en-GB" sz="1600" dirty="0">
                <a:solidFill>
                  <a:schemeClr val="tx1"/>
                </a:solidFill>
              </a:rPr>
              <a:t>  delay(1000);</a:t>
            </a:r>
          </a:p>
          <a:p>
            <a:r>
              <a:rPr lang="en-GB" sz="1600" dirty="0">
                <a:solidFill>
                  <a:schemeClr val="tx1"/>
                </a:solidFill>
              </a:rPr>
              <a:t>  </a:t>
            </a:r>
            <a:r>
              <a:rPr lang="en-GB" sz="1600" dirty="0" err="1">
                <a:solidFill>
                  <a:schemeClr val="tx1"/>
                </a:solidFill>
              </a:rPr>
              <a:t>digitalWrite</a:t>
            </a:r>
            <a:r>
              <a:rPr lang="en-GB" sz="1600" dirty="0">
                <a:solidFill>
                  <a:schemeClr val="tx1"/>
                </a:solidFill>
              </a:rPr>
              <a:t>(13, LOW);</a:t>
            </a:r>
          </a:p>
          <a:p>
            <a:r>
              <a:rPr lang="en-GB" sz="1600" dirty="0">
                <a:solidFill>
                  <a:schemeClr val="tx1"/>
                </a:solidFill>
              </a:rPr>
              <a:t>  delay(1000);</a:t>
            </a:r>
          </a:p>
          <a:p>
            <a:r>
              <a:rPr lang="en-GB" sz="1600" dirty="0">
                <a:solidFill>
                  <a:schemeClr val="tx1"/>
                </a:solidFill>
              </a:rPr>
              <a:t>}</a:t>
            </a:r>
            <a:endParaRPr 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4356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theme/theme1.xml><?xml version="1.0" encoding="utf-8"?>
<a:theme xmlns:a="http://schemas.openxmlformats.org/drawingml/2006/main" name="In2tech">
  <a:themeElements>
    <a:clrScheme name="Roodoranj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2tech" id="{C9E46BB9-136B-47FB-A6F1-46D07D7E43DD}" vid="{FEE76AD2-87B2-4EBF-BA3B-605340C9B8C8}"/>
    </a:ext>
  </a:extLst>
</a:theme>
</file>

<file path=ppt/theme/theme2.xml><?xml version="1.0" encoding="utf-8"?>
<a:theme xmlns:a="http://schemas.openxmlformats.org/drawingml/2006/main" name="Office-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In2tech</Template>
  <TotalTime>5821</TotalTime>
  <Words>346</Words>
  <Application>Microsoft Office PowerPoint</Application>
  <PresentationFormat>Diavoorstelling (4:3)</PresentationFormat>
  <Paragraphs>93</Paragraphs>
  <Slides>8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5" baseType="lpstr">
      <vt:lpstr>ＭＳ Ｐゴシック</vt:lpstr>
      <vt:lpstr>Arial</vt:lpstr>
      <vt:lpstr>Calibri</vt:lpstr>
      <vt:lpstr>Calibri Light</vt:lpstr>
      <vt:lpstr>Verdana</vt:lpstr>
      <vt:lpstr>Wingdings</vt:lpstr>
      <vt:lpstr>In2tech</vt:lpstr>
      <vt:lpstr>C# - Basis</vt:lpstr>
      <vt:lpstr>Karijn Wessing, Who is this guy anyway?</vt:lpstr>
      <vt:lpstr>Vragen</vt:lpstr>
      <vt:lpstr>Huishoudelijk</vt:lpstr>
      <vt:lpstr>Programmeren moeilijk?</vt:lpstr>
      <vt:lpstr>Commentaar</vt:lpstr>
      <vt:lpstr>Variabelen</vt:lpstr>
      <vt:lpstr>Sequentie</vt:lpstr>
    </vt:vector>
  </TitlesOfParts>
  <Company>Dijkstra Vereendigde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Karijn Wessing</dc:creator>
  <cp:lastModifiedBy>Karijn Wessing</cp:lastModifiedBy>
  <cp:revision>255</cp:revision>
  <dcterms:created xsi:type="dcterms:W3CDTF">2011-09-15T19:34:56Z</dcterms:created>
  <dcterms:modified xsi:type="dcterms:W3CDTF">2017-06-26T07:24:24Z</dcterms:modified>
</cp:coreProperties>
</file>